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4" r:id="rId3"/>
    <p:sldId id="305" r:id="rId4"/>
    <p:sldId id="259" r:id="rId5"/>
    <p:sldId id="306" r:id="rId6"/>
    <p:sldId id="307" r:id="rId7"/>
    <p:sldId id="308" r:id="rId8"/>
    <p:sldId id="310" r:id="rId9"/>
    <p:sldId id="275" r:id="rId10"/>
    <p:sldId id="304" r:id="rId11"/>
    <p:sldId id="261" r:id="rId12"/>
    <p:sldId id="262" r:id="rId13"/>
    <p:sldId id="285" r:id="rId14"/>
    <p:sldId id="277" r:id="rId15"/>
    <p:sldId id="287" r:id="rId16"/>
    <p:sldId id="290" r:id="rId17"/>
    <p:sldId id="292" r:id="rId18"/>
    <p:sldId id="293" r:id="rId19"/>
    <p:sldId id="291" r:id="rId20"/>
    <p:sldId id="294" r:id="rId21"/>
    <p:sldId id="295" r:id="rId22"/>
    <p:sldId id="297" r:id="rId23"/>
    <p:sldId id="298" r:id="rId24"/>
    <p:sldId id="296" r:id="rId25"/>
    <p:sldId id="299" r:id="rId26"/>
    <p:sldId id="300" r:id="rId27"/>
    <p:sldId id="301" r:id="rId28"/>
    <p:sldId id="302" r:id="rId29"/>
    <p:sldId id="281" r:id="rId30"/>
    <p:sldId id="282" r:id="rId31"/>
    <p:sldId id="303" r:id="rId32"/>
    <p:sldId id="283" r:id="rId33"/>
    <p:sldId id="265" r:id="rId34"/>
    <p:sldId id="273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" y="3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3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C0F3B5B-451D-41B7-840D-C3136C470C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or Drag Here to Add Picture</a:t>
            </a:r>
            <a:endParaRPr lang="id-ID"/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93CDF-D34E-4BB3-AEF1-4B0A7439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14ABFC-D240-40D3-959C-3315569D0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058438-BAB5-4A48-809A-C5A7BB23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4CC7-EB91-4DE6-BB5E-45FEF35067BB}" type="datetimeFigureOut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512ECB-312B-46AA-9824-A1DA2BAC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0CF32-06FA-47B3-8FE1-0645421A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4D635-2489-409C-9E4D-5FA76DFE7E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55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752DFED-9BE1-46A5-81AE-B0130748EE73}"/>
              </a:ext>
            </a:extLst>
          </p:cNvPr>
          <p:cNvSpPr/>
          <p:nvPr userDrawn="1"/>
        </p:nvSpPr>
        <p:spPr>
          <a:xfrm>
            <a:off x="1719473" y="932990"/>
            <a:ext cx="3989645" cy="3989645"/>
          </a:xfrm>
          <a:prstGeom prst="frame">
            <a:avLst>
              <a:gd name="adj1" fmla="val 14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70764" y="1475302"/>
            <a:ext cx="3989645" cy="3989645"/>
          </a:xfrm>
          <a:solidFill>
            <a:schemeClr val="accent2"/>
          </a:solidFill>
        </p:spPr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4" name="Rectangle 33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25" name="Rectangle 24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11"/>
          <p:cNvSpPr txBox="1"/>
          <p:nvPr userDrawn="1"/>
        </p:nvSpPr>
        <p:spPr>
          <a:xfrm>
            <a:off x="2135039" y="5200584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CHARLES K SMITH</a:t>
            </a:r>
            <a:endParaRPr lang="id-ID" sz="16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33" name="TextBox 63"/>
          <p:cNvSpPr txBox="1"/>
          <p:nvPr userDrawn="1"/>
        </p:nvSpPr>
        <p:spPr>
          <a:xfrm>
            <a:off x="2485294" y="5502341"/>
            <a:ext cx="12891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Manager</a:t>
            </a:r>
          </a:p>
        </p:txBody>
      </p:sp>
      <p:sp>
        <p:nvSpPr>
          <p:cNvPr id="34" name="TextBox 57"/>
          <p:cNvSpPr txBox="1"/>
          <p:nvPr userDrawn="1"/>
        </p:nvSpPr>
        <p:spPr>
          <a:xfrm>
            <a:off x="5223491" y="5200584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DELTON R SMITH</a:t>
            </a:r>
          </a:p>
        </p:txBody>
      </p:sp>
      <p:sp>
        <p:nvSpPr>
          <p:cNvPr id="35" name="TextBox 64"/>
          <p:cNvSpPr txBox="1"/>
          <p:nvPr userDrawn="1"/>
        </p:nvSpPr>
        <p:spPr>
          <a:xfrm>
            <a:off x="5395819" y="5502341"/>
            <a:ext cx="154240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Chief Excutive Officer</a:t>
            </a:r>
          </a:p>
        </p:txBody>
      </p:sp>
      <p:sp>
        <p:nvSpPr>
          <p:cNvPr id="36" name="TextBox 11"/>
          <p:cNvSpPr txBox="1"/>
          <p:nvPr userDrawn="1"/>
        </p:nvSpPr>
        <p:spPr>
          <a:xfrm>
            <a:off x="8153041" y="5200584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BRENNAN SMITH</a:t>
            </a:r>
          </a:p>
        </p:txBody>
      </p:sp>
      <p:sp>
        <p:nvSpPr>
          <p:cNvPr id="37" name="TextBox 63"/>
          <p:cNvSpPr txBox="1"/>
          <p:nvPr userDrawn="1"/>
        </p:nvSpPr>
        <p:spPr>
          <a:xfrm>
            <a:off x="8460817" y="5502341"/>
            <a:ext cx="126509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Creative Director</a:t>
            </a:r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 rot="900000">
            <a:off x="3444818" y="2945695"/>
            <a:ext cx="928522" cy="928522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3551068" y="2875002"/>
            <a:ext cx="4301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ru-RU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 ФЕРМА</a:t>
            </a:r>
            <a:endParaRPr lang="en-US" sz="44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28406" y="3944911"/>
            <a:ext cx="4535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Умная теплица для личных, не обязательно законных, целей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8C332-E08A-4F07-9711-EB62D5B67AC1}"/>
              </a:ext>
            </a:extLst>
          </p:cNvPr>
          <p:cNvSpPr txBox="1"/>
          <p:nvPr/>
        </p:nvSpPr>
        <p:spPr>
          <a:xfrm>
            <a:off x="9665108" y="6289903"/>
            <a:ext cx="237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dirty="0"/>
              <a:t>А этот текст чисто для отвлечения внимания, посмотри в левый верхний угол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8674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sun9-53.userapi.com/impf/6qM0voWjc8mwrQ8xCwhqMJHY2X8clTU5oQGvxw/a6gTmcuV_cI.jpg?size=1280x960&amp;quality=95&amp;sign=1334b1c4a2151f4d9fb7d7bd58e6567f&amp;type=album">
            <a:extLst>
              <a:ext uri="{FF2B5EF4-FFF2-40B4-BE49-F238E27FC236}">
                <a16:creationId xmlns:a16="http://schemas.microsoft.com/office/drawing/2014/main" id="{75DA133C-FC29-49D8-B2F7-10663935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" y="1276165"/>
            <a:ext cx="5394664" cy="404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8">
            <a:extLst>
              <a:ext uri="{FF2B5EF4-FFF2-40B4-BE49-F238E27FC236}">
                <a16:creationId xmlns:a16="http://schemas.microsoft.com/office/drawing/2014/main" id="{449BADA3-2D07-4EF7-9AE1-E4CA29F508FD}"/>
              </a:ext>
            </a:extLst>
          </p:cNvPr>
          <p:cNvSpPr/>
          <p:nvPr/>
        </p:nvSpPr>
        <p:spPr>
          <a:xfrm>
            <a:off x="7010291" y="3845687"/>
            <a:ext cx="3457599" cy="33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это уже суровая реальность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43CCB-E1AD-4330-8D15-DEA6006AF670}"/>
              </a:ext>
            </a:extLst>
          </p:cNvPr>
          <p:cNvSpPr txBox="1"/>
          <p:nvPr/>
        </p:nvSpPr>
        <p:spPr>
          <a:xfrm>
            <a:off x="6826870" y="2088983"/>
            <a:ext cx="4110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В жизни так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C2DD2-1A65-411D-9F69-562A98A83867}"/>
              </a:ext>
            </a:extLst>
          </p:cNvPr>
          <p:cNvSpPr txBox="1"/>
          <p:nvPr/>
        </p:nvSpPr>
        <p:spPr>
          <a:xfrm>
            <a:off x="6826870" y="1634319"/>
            <a:ext cx="1723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/>
                </a:solidFill>
              </a:rPr>
              <a:t>На самом же деле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331091EF-0EED-4D5F-A5AD-DC46783214E6}"/>
              </a:ext>
            </a:extLst>
          </p:cNvPr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70078CC0-B17C-40AF-8804-235FA2737F57}"/>
              </a:ext>
            </a:extLst>
          </p:cNvPr>
          <p:cNvSpPr/>
          <p:nvPr/>
        </p:nvSpPr>
        <p:spPr>
          <a:xfrm>
            <a:off x="2358642" y="5322163"/>
            <a:ext cx="2452914" cy="33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Что за чудо инженерной мысли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7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87990" y="3036629"/>
            <a:ext cx="4702016" cy="3377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Что есть у нас на самом деле: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 Uno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Макетная плата</a:t>
            </a:r>
          </a:p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Фоторезистор</a:t>
            </a:r>
          </a:p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Сервопривод</a:t>
            </a:r>
          </a:p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Светодиодная лента</a:t>
            </a:r>
          </a:p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Реле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LCD 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Дисплей 1602</a:t>
            </a:r>
          </a:p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Датчик влажности/температуры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DHT11</a:t>
            </a:r>
          </a:p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Потенциометр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Пара проводов разных размеров и целостности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3840" y="743173"/>
            <a:ext cx="101843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Разбор</a:t>
            </a:r>
          </a:p>
          <a:p>
            <a:pPr algn="ctr"/>
            <a:r>
              <a:rPr lang="ru-RU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на составляющие компоненты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2324" y="2497499"/>
            <a:ext cx="6327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/>
                </a:solidFill>
              </a:rPr>
              <a:t>И их применение, хотя оно и так понятно, поэтому этот пункт пропустим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4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F4437-B5A3-4B46-96FA-731F2D2B2B33}"/>
              </a:ext>
            </a:extLst>
          </p:cNvPr>
          <p:cNvSpPr txBox="1"/>
          <p:nvPr/>
        </p:nvSpPr>
        <p:spPr>
          <a:xfrm>
            <a:off x="1784563" y="1981718"/>
            <a:ext cx="8622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управления</a:t>
            </a:r>
          </a:p>
          <a:p>
            <a:pPr algn="ctr"/>
            <a:r>
              <a:rPr lang="ru-RU" sz="1400" dirty="0"/>
              <a:t>За управление отвечает микроконтроллер. Рассмотрим </a:t>
            </a:r>
            <a:r>
              <a:rPr lang="en-US" sz="1400" dirty="0"/>
              <a:t>Arduino</a:t>
            </a:r>
            <a:r>
              <a:rPr lang="ru-RU" sz="1400" dirty="0"/>
              <a:t> и </a:t>
            </a:r>
            <a:r>
              <a:rPr lang="en-US" sz="1400" dirty="0"/>
              <a:t>ESP</a:t>
            </a:r>
            <a:r>
              <a:rPr lang="ru-RU" sz="1400" dirty="0"/>
              <a:t> и выберем более подходящий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8F6F72-541A-4CDC-9C15-30D876B6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23" y="2838923"/>
            <a:ext cx="9293352" cy="23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4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F4437-B5A3-4B46-96FA-731F2D2B2B33}"/>
              </a:ext>
            </a:extLst>
          </p:cNvPr>
          <p:cNvSpPr txBox="1"/>
          <p:nvPr/>
        </p:nvSpPr>
        <p:spPr>
          <a:xfrm>
            <a:off x="1784563" y="1981718"/>
            <a:ext cx="8622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управления</a:t>
            </a:r>
          </a:p>
          <a:p>
            <a:pPr algn="ctr"/>
            <a:r>
              <a:rPr lang="ru-RU" sz="1400" dirty="0"/>
              <a:t>За управление отвечает микроконтроллер. Рассмотрим </a:t>
            </a:r>
            <a:r>
              <a:rPr lang="en-US" sz="1400" dirty="0"/>
              <a:t>Arduino</a:t>
            </a:r>
            <a:r>
              <a:rPr lang="ru-RU" sz="1400" dirty="0"/>
              <a:t> и </a:t>
            </a:r>
            <a:r>
              <a:rPr lang="en-US" sz="1400" dirty="0"/>
              <a:t>ESP</a:t>
            </a:r>
            <a:r>
              <a:rPr lang="ru-RU" sz="1400" dirty="0"/>
              <a:t> и выберем более подходящий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E193C403-4CE9-476E-9823-F466CF4CE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58" y="2905048"/>
            <a:ext cx="10515600" cy="23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5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677" y="3110172"/>
            <a:ext cx="3083384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Датчик влажности почвы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1214695" y="1981718"/>
            <a:ext cx="976260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климат-контроля</a:t>
            </a:r>
          </a:p>
          <a:p>
            <a:pPr algn="ctr"/>
            <a:r>
              <a:rPr lang="ru-RU" sz="1400" dirty="0"/>
              <a:t>В этом разделе мы перечисляем все устройства, отвечающие за поддержания температуры воздуха и влажности.</a:t>
            </a:r>
          </a:p>
          <a:p>
            <a:pPr algn="ctr"/>
            <a:r>
              <a:rPr lang="ru-RU" sz="1400" dirty="0"/>
              <a:t> Датчики и их разновидности, а так-же способы нагрева, охлаждения и увлажнения воздуха.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7" name="Объект 3">
            <a:extLst>
              <a:ext uri="{FF2B5EF4-FFF2-40B4-BE49-F238E27FC236}">
                <a16:creationId xmlns:a16="http://schemas.microsoft.com/office/drawing/2014/main" id="{BBC4B72E-DCAD-4907-98D3-45C7DABF7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8866"/>
            <a:ext cx="10515600" cy="2581760"/>
          </a:xfrm>
          <a:prstGeom prst="rect">
            <a:avLst/>
          </a:prstGeom>
        </p:spPr>
      </p:pic>
      <p:pic>
        <p:nvPicPr>
          <p:cNvPr id="9" name="Picture 6" descr="https://gpng.net/wp-content/uploads/2020/10/free-check-mark-png-png.png">
            <a:extLst>
              <a:ext uri="{FF2B5EF4-FFF2-40B4-BE49-F238E27FC236}">
                <a16:creationId xmlns:a16="http://schemas.microsoft.com/office/drawing/2014/main" id="{24FD75ED-ACF8-458D-95D7-39192332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8" y="3708866"/>
            <a:ext cx="919918" cy="8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5BD92-9CC5-4B1F-9A24-79D30B5863BB}"/>
              </a:ext>
            </a:extLst>
          </p:cNvPr>
          <p:cNvSpPr txBox="1"/>
          <p:nvPr/>
        </p:nvSpPr>
        <p:spPr>
          <a:xfrm>
            <a:off x="1349479" y="5731626"/>
            <a:ext cx="126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Емкостный</a:t>
            </a:r>
          </a:p>
        </p:txBody>
      </p:sp>
    </p:spTree>
    <p:extLst>
      <p:ext uri="{BB962C8B-B14F-4D97-AF65-F5344CB8AC3E}">
        <p14:creationId xmlns:p14="http://schemas.microsoft.com/office/powerpoint/2010/main" val="4002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677" y="3110172"/>
            <a:ext cx="3083384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Датчик влажности почвы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1214695" y="1981718"/>
            <a:ext cx="976260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климат-контроля</a:t>
            </a:r>
          </a:p>
          <a:p>
            <a:pPr algn="ctr"/>
            <a:r>
              <a:rPr lang="ru-RU" sz="1400" dirty="0"/>
              <a:t>В этом разделе мы перечисляем все устройства, отвечающие за поддержания температуры воздуха и влажности.</a:t>
            </a:r>
          </a:p>
          <a:p>
            <a:pPr algn="ctr"/>
            <a:r>
              <a:rPr lang="ru-RU" sz="1400" dirty="0"/>
              <a:t> Датчики и их разновидности, а так-же способы нагрева, охлаждения и увлажнения воздуха.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10" name="Объект 3">
            <a:extLst>
              <a:ext uri="{FF2B5EF4-FFF2-40B4-BE49-F238E27FC236}">
                <a16:creationId xmlns:a16="http://schemas.microsoft.com/office/drawing/2014/main" id="{AE21E9B5-A867-4450-8BD6-9590F3E11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0"/>
          <a:stretch/>
        </p:blipFill>
        <p:spPr>
          <a:xfrm>
            <a:off x="1509333" y="3708866"/>
            <a:ext cx="9173330" cy="2728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757CEE-5EB8-4F9A-8DE9-BAC5E7F86256}"/>
              </a:ext>
            </a:extLst>
          </p:cNvPr>
          <p:cNvSpPr txBox="1"/>
          <p:nvPr/>
        </p:nvSpPr>
        <p:spPr>
          <a:xfrm>
            <a:off x="3888419" y="6010760"/>
            <a:ext cx="146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Резисторный</a:t>
            </a:r>
          </a:p>
        </p:txBody>
      </p:sp>
    </p:spTree>
    <p:extLst>
      <p:ext uri="{BB962C8B-B14F-4D97-AF65-F5344CB8AC3E}">
        <p14:creationId xmlns:p14="http://schemas.microsoft.com/office/powerpoint/2010/main" val="390929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676" y="3110172"/>
            <a:ext cx="3640311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Датчик температуры воздуха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1214695" y="1981718"/>
            <a:ext cx="976260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климат-контроля</a:t>
            </a:r>
          </a:p>
          <a:p>
            <a:pPr algn="ctr"/>
            <a:r>
              <a:rPr lang="ru-RU" sz="1400" dirty="0"/>
              <a:t>В этом разделе мы перечисляем все устройства, отвечающие за поддержания температуры воздуха и влажности.</a:t>
            </a:r>
          </a:p>
          <a:p>
            <a:pPr algn="ctr"/>
            <a:r>
              <a:rPr lang="ru-RU" sz="1400" dirty="0"/>
              <a:t> Датчики и их разновидности, а так-же способы нагрева, охлаждения и увлажнения воздуха.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9" name="Объект 3">
            <a:extLst>
              <a:ext uri="{FF2B5EF4-FFF2-40B4-BE49-F238E27FC236}">
                <a16:creationId xmlns:a16="http://schemas.microsoft.com/office/drawing/2014/main" id="{61B11AA2-10BF-45B0-A62C-1348D8D1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77" y="3889933"/>
            <a:ext cx="8288045" cy="19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676" y="3110172"/>
            <a:ext cx="3640311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Датчик температуры воздуха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1214695" y="1981718"/>
            <a:ext cx="976260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климат-контроля</a:t>
            </a:r>
          </a:p>
          <a:p>
            <a:pPr algn="ctr"/>
            <a:r>
              <a:rPr lang="ru-RU" sz="1400" dirty="0"/>
              <a:t>В этом разделе мы перечисляем все устройства, отвечающие за поддержания температуры воздуха и влажности.</a:t>
            </a:r>
          </a:p>
          <a:p>
            <a:pPr algn="ctr"/>
            <a:r>
              <a:rPr lang="ru-RU" sz="1400" dirty="0"/>
              <a:t> Датчики и их разновидности, а так-же способы нагрева, охлаждения и увлажнения воздуха.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56FBE7-B5F3-4528-99B4-B5D42A6C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271" y="3708866"/>
            <a:ext cx="6892032" cy="26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676" y="3110172"/>
            <a:ext cx="5046324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Датчик температуры и влажности воздуха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1214695" y="1981718"/>
            <a:ext cx="976260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климат-контроля</a:t>
            </a:r>
          </a:p>
          <a:p>
            <a:pPr algn="ctr"/>
            <a:r>
              <a:rPr lang="ru-RU" sz="1400" dirty="0"/>
              <a:t>В этом разделе мы перечисляем все устройства, отвечающие за поддержания температуры воздуха и влажности.</a:t>
            </a:r>
          </a:p>
          <a:p>
            <a:pPr algn="ctr"/>
            <a:r>
              <a:rPr lang="ru-RU" sz="1400" dirty="0"/>
              <a:t> Датчики и их разновидности, а так-же способы нагрева, охлаждения и увлажнения воздуха.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963D48-7D37-4853-96BD-2D47737A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36" y="3889933"/>
            <a:ext cx="5178117" cy="2272323"/>
          </a:xfrm>
          <a:prstGeom prst="rect">
            <a:avLst/>
          </a:prstGeom>
        </p:spPr>
      </p:pic>
      <p:pic>
        <p:nvPicPr>
          <p:cNvPr id="11" name="Picture 6" descr="https://gpng.net/wp-content/uploads/2020/10/free-check-mark-png-png.png">
            <a:extLst>
              <a:ext uri="{FF2B5EF4-FFF2-40B4-BE49-F238E27FC236}">
                <a16:creationId xmlns:a16="http://schemas.microsoft.com/office/drawing/2014/main" id="{22194315-844C-4613-AD5F-7DCF3B0D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709" y="4201603"/>
            <a:ext cx="919918" cy="8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6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677" y="3110172"/>
            <a:ext cx="3083384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Датчик света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1214695" y="1981718"/>
            <a:ext cx="976260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климат-контроля</a:t>
            </a:r>
          </a:p>
          <a:p>
            <a:pPr algn="ctr"/>
            <a:r>
              <a:rPr lang="ru-RU" sz="1400" dirty="0"/>
              <a:t>В этом разделе мы перечисляем все устройства, отвечающие за поддержания температуры воздуха и влажности.</a:t>
            </a:r>
          </a:p>
          <a:p>
            <a:pPr algn="ctr"/>
            <a:r>
              <a:rPr lang="ru-RU" sz="1400" dirty="0"/>
              <a:t> Датчики и их разновидности, а так-же способы нагрева, охлаждения и увлажнения воздуха.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89018E8-82F0-4AE0-9209-F6CED414F7A6}"/>
              </a:ext>
            </a:extLst>
          </p:cNvPr>
          <p:cNvSpPr txBox="1">
            <a:spLocks/>
          </p:cNvSpPr>
          <p:nvPr/>
        </p:nvSpPr>
        <p:spPr>
          <a:xfrm>
            <a:off x="9677401" y="4853353"/>
            <a:ext cx="1688690" cy="455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Хотелось этот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BE4ED5A-6258-496F-90DD-C599F629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52" y="3470104"/>
            <a:ext cx="6486618" cy="2766498"/>
          </a:xfrm>
          <a:prstGeom prst="rect">
            <a:avLst/>
          </a:prstGeom>
        </p:spPr>
      </p:pic>
      <p:pic>
        <p:nvPicPr>
          <p:cNvPr id="14" name="Picture 6" descr="https://gpng.net/wp-content/uploads/2020/10/free-check-mark-png-png.png">
            <a:extLst>
              <a:ext uri="{FF2B5EF4-FFF2-40B4-BE49-F238E27FC236}">
                <a16:creationId xmlns:a16="http://schemas.microsoft.com/office/drawing/2014/main" id="{4B896474-0B2F-4800-9F8E-FA4C4717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52" y="4082128"/>
            <a:ext cx="919918" cy="8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E6CE18-7EBC-4704-B338-B7651BFF02D2}"/>
              </a:ext>
            </a:extLst>
          </p:cNvPr>
          <p:cNvSpPr txBox="1"/>
          <p:nvPr/>
        </p:nvSpPr>
        <p:spPr>
          <a:xfrm>
            <a:off x="3896916" y="612354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Цифровой</a:t>
            </a:r>
          </a:p>
        </p:txBody>
      </p:sp>
    </p:spTree>
    <p:extLst>
      <p:ext uri="{BB962C8B-B14F-4D97-AF65-F5344CB8AC3E}">
        <p14:creationId xmlns:p14="http://schemas.microsoft.com/office/powerpoint/2010/main" val="45392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900000">
            <a:off x="3444818" y="2945695"/>
            <a:ext cx="928522" cy="92852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28406" y="3944911"/>
            <a:ext cx="4535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Умная теплица для личных, не обязательно законных, целей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D001A-F16F-4DD3-A9FA-099263713303}"/>
              </a:ext>
            </a:extLst>
          </p:cNvPr>
          <p:cNvSpPr txBox="1"/>
          <p:nvPr/>
        </p:nvSpPr>
        <p:spPr>
          <a:xfrm>
            <a:off x="3551068" y="2875002"/>
            <a:ext cx="4301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bg1"/>
                </a:solidFill>
                <a:latin typeface="+mj-lt"/>
              </a:rPr>
              <a:t>I</a:t>
            </a:r>
            <a:r>
              <a:rPr lang="ru-RU" sz="6600" spc="600" dirty="0">
                <a:solidFill>
                  <a:schemeClr val="bg1"/>
                </a:solidFill>
                <a:latin typeface="+mj-lt"/>
              </a:rPr>
              <a:t>  ФЕРМА</a:t>
            </a:r>
            <a:endParaRPr lang="en-US" sz="4400" spc="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11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677" y="3110172"/>
            <a:ext cx="3083384" cy="45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Датчик света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1214695" y="1981718"/>
            <a:ext cx="976260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климат-контроля</a:t>
            </a:r>
          </a:p>
          <a:p>
            <a:pPr algn="ctr"/>
            <a:r>
              <a:rPr lang="ru-RU" sz="1400" dirty="0"/>
              <a:t>В этом разделе мы перечисляем все устройства, отвечающие за поддержания температуры воздуха и влажности.</a:t>
            </a:r>
          </a:p>
          <a:p>
            <a:pPr algn="ctr"/>
            <a:r>
              <a:rPr lang="ru-RU" sz="1400" dirty="0"/>
              <a:t> Датчики и их разновидности, а так-же способы нагрева, охлаждения и увлажнения воздуха.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89018E8-82F0-4AE0-9209-F6CED414F7A6}"/>
              </a:ext>
            </a:extLst>
          </p:cNvPr>
          <p:cNvSpPr txBox="1">
            <a:spLocks/>
          </p:cNvSpPr>
          <p:nvPr/>
        </p:nvSpPr>
        <p:spPr>
          <a:xfrm>
            <a:off x="9677401" y="4853353"/>
            <a:ext cx="1688690" cy="455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А взяли этот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8B6939-34E1-4FAF-91BB-9F94DA810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69" y="3565297"/>
            <a:ext cx="6421515" cy="27386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5C9334-CF5D-4DCD-9B14-06A895D15C39}"/>
              </a:ext>
            </a:extLst>
          </p:cNvPr>
          <p:cNvSpPr txBox="1"/>
          <p:nvPr/>
        </p:nvSpPr>
        <p:spPr>
          <a:xfrm>
            <a:off x="3043514" y="6258521"/>
            <a:ext cx="279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Аналоговый фоторезистор</a:t>
            </a:r>
          </a:p>
        </p:txBody>
      </p:sp>
    </p:spTree>
    <p:extLst>
      <p:ext uri="{BB962C8B-B14F-4D97-AF65-F5344CB8AC3E}">
        <p14:creationId xmlns:p14="http://schemas.microsoft.com/office/powerpoint/2010/main" val="32523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9677" y="3110172"/>
            <a:ext cx="3083384" cy="87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Датчик температуры и давления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1214695" y="1981718"/>
            <a:ext cx="976260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климат-контроля</a:t>
            </a:r>
          </a:p>
          <a:p>
            <a:pPr algn="ctr"/>
            <a:r>
              <a:rPr lang="ru-RU" sz="1400" dirty="0"/>
              <a:t>В этом разделе мы перечисляем все устройства, отвечающие за поддержания температуры воздуха и влажности.</a:t>
            </a:r>
          </a:p>
          <a:p>
            <a:pPr algn="ctr"/>
            <a:r>
              <a:rPr lang="ru-RU" sz="1400" dirty="0"/>
              <a:t> Датчики и их разновидности, а так-же способы нагрева, охлаждения и увлажнения воздуха.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10" name="Объект 3">
            <a:extLst>
              <a:ext uri="{FF2B5EF4-FFF2-40B4-BE49-F238E27FC236}">
                <a16:creationId xmlns:a16="http://schemas.microsoft.com/office/drawing/2014/main" id="{50A4F317-D26F-4DD6-9E21-2FCAEA987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3" y="3249541"/>
            <a:ext cx="7116097" cy="28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1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C2F063-F9C0-4D99-8583-1C120A63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4" y="223473"/>
            <a:ext cx="2881544" cy="469376"/>
          </a:xfrm>
        </p:spPr>
        <p:txBody>
          <a:bodyPr>
            <a:normAutofit fontScale="90000"/>
          </a:bodyPr>
          <a:lstStyle/>
          <a:p>
            <a:r>
              <a:rPr lang="ru-RU" dirty="0"/>
              <a:t>Отопление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D39D36A-8A92-47BE-ACAC-CF30BB12849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65190" y="914129"/>
          <a:ext cx="5059065" cy="5632348"/>
        </p:xfrm>
        <a:graphic>
          <a:graphicData uri="http://schemas.openxmlformats.org/drawingml/2006/table">
            <a:tbl>
              <a:tblPr/>
              <a:tblGrid>
                <a:gridCol w="1686355">
                  <a:extLst>
                    <a:ext uri="{9D8B030D-6E8A-4147-A177-3AD203B41FA5}">
                      <a16:colId xmlns:a16="http://schemas.microsoft.com/office/drawing/2014/main" val="3941975180"/>
                    </a:ext>
                  </a:extLst>
                </a:gridCol>
                <a:gridCol w="1686355">
                  <a:extLst>
                    <a:ext uri="{9D8B030D-6E8A-4147-A177-3AD203B41FA5}">
                      <a16:colId xmlns:a16="http://schemas.microsoft.com/office/drawing/2014/main" val="716870414"/>
                    </a:ext>
                  </a:extLst>
                </a:gridCol>
                <a:gridCol w="1686355">
                  <a:extLst>
                    <a:ext uri="{9D8B030D-6E8A-4147-A177-3AD203B41FA5}">
                      <a16:colId xmlns:a16="http://schemas.microsoft.com/office/drawing/2014/main" val="2246442096"/>
                    </a:ext>
                  </a:extLst>
                </a:gridCol>
              </a:tblGrid>
              <a:tr h="245923">
                <a:tc>
                  <a:txBody>
                    <a:bodyPr/>
                    <a:lstStyle/>
                    <a:p>
                      <a:pPr algn="ctr"/>
                      <a:r>
                        <a:rPr lang="ru-RU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Способ обогрева</a:t>
                      </a:r>
                      <a:endParaRPr lang="ru-RU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Плюсы</a:t>
                      </a:r>
                      <a:endParaRPr lang="ru-RU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Минусы</a:t>
                      </a:r>
                      <a:endParaRPr lang="ru-RU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06993"/>
                  </a:ext>
                </a:extLst>
              </a:tr>
              <a:tr h="1909180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Солнечный обогрев</a:t>
                      </a: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Это достаточно простой и легко выполнимый вариант. Конечно, вы не построите всё бесплатно, но он не потребует дорогих материалов. </a:t>
                      </a:r>
                      <a:r>
                        <a:rPr lang="ru-RU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Отапливание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происходит естественно, тепло отдается постепенно.</a:t>
                      </a: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Такой способ напрямую зависит от климата и погодных условий. Увеличивать или уменьшать температуру не получится.</a:t>
                      </a: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954273"/>
                  </a:ext>
                </a:extLst>
              </a:tr>
              <a:tr h="2098930"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Биологический обогрев</a:t>
                      </a: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Метод заключается в том, что под плодородный слой закладывается биотопливо , которое разогревает землю за счет естественных процессов разложения, тепло отдается постепенно. За счет него требуется меньше подкормки и поливов.</a:t>
                      </a: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Этот способ также зависит от климата, без дополнительного обогрева воздуха в зимнее время года растения не выживут, а летом они могут </a:t>
                      </a:r>
                      <a:r>
                        <a:rPr lang="ru-RU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взапреть</a:t>
                      </a:r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Невозможно отрегулировать температуру.</a:t>
                      </a: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011496"/>
                  </a:ext>
                </a:extLst>
              </a:tr>
              <a:tr h="1378315"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Воздушный обогрев</a:t>
                      </a: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Система легко сооружается, теплица быстро прогревается. Отсутствует конденсат, так как есть постоянное перемещение воздуха.</a:t>
                      </a: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 выключении системы температура резко снижается, поэтому процесс требуется поддерживать все необходимое время.</a:t>
                      </a:r>
                    </a:p>
                  </a:txBody>
                  <a:tcPr marL="46449" marR="46449" marT="27095" marB="270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175359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F6EEF71-446F-40E7-B43B-6F2489D61E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08691" y="223473"/>
          <a:ext cx="6316365" cy="6340640"/>
        </p:xfrm>
        <a:graphic>
          <a:graphicData uri="http://schemas.openxmlformats.org/drawingml/2006/table">
            <a:tbl>
              <a:tblPr/>
              <a:tblGrid>
                <a:gridCol w="2105455">
                  <a:extLst>
                    <a:ext uri="{9D8B030D-6E8A-4147-A177-3AD203B41FA5}">
                      <a16:colId xmlns:a16="http://schemas.microsoft.com/office/drawing/2014/main" val="3696965806"/>
                    </a:ext>
                  </a:extLst>
                </a:gridCol>
                <a:gridCol w="2105455">
                  <a:extLst>
                    <a:ext uri="{9D8B030D-6E8A-4147-A177-3AD203B41FA5}">
                      <a16:colId xmlns:a16="http://schemas.microsoft.com/office/drawing/2014/main" val="678885095"/>
                    </a:ext>
                  </a:extLst>
                </a:gridCol>
                <a:gridCol w="2105455">
                  <a:extLst>
                    <a:ext uri="{9D8B030D-6E8A-4147-A177-3AD203B41FA5}">
                      <a16:colId xmlns:a16="http://schemas.microsoft.com/office/drawing/2014/main" val="1806400898"/>
                    </a:ext>
                  </a:extLst>
                </a:gridCol>
              </a:tblGrid>
              <a:tr h="926825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Водяной обогрев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Система безотказно и безопасно работает. Воздух не пересушивается. Температуру можно менять при необходимости.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Оптимально будет устроить отдельную котельную или нагрев воды с помощью электроэнергии, поэтому такой способ нельзя назвать экономным.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857322"/>
                  </a:ext>
                </a:extLst>
              </a:tr>
              <a:tr h="1170966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Паровой обогрев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Очень быстро достигается необходимая температура. Экономно расходуется топливо. Материалы стоят недорого. Может обогреваться большое пространство.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Отопительные приборы и комплектующие сильно нагреваются, поэтому часто возникает необходимость их замены.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44077"/>
                  </a:ext>
                </a:extLst>
              </a:tr>
              <a:tr h="845445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Печной обогрев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Недорого, легко соорудить своими руками, эффективно, температуру можно менять, топливо доступно.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Такую систему надо всё время контролировать.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37614"/>
                  </a:ext>
                </a:extLst>
              </a:tr>
              <a:tr h="1333726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Газовый обогрев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Воздух прогревается быстро и равномерно, система не требует больших денежных затрат, практична в использовании.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Работу системы надо постоянно держать под контролем, так как газ достаточно опасен. Кроме того, необходимо на всех этапах сооружения согласовывать проект со специальными службами.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786622"/>
                  </a:ext>
                </a:extLst>
              </a:tr>
              <a:tr h="1333726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Электрический обогрев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Нет необходимости контроля, не надо возводить дымоход, процесс можно автоматизировать, нет опасности воспламенения, нет проблем с приобретением и хранением топлива.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Воздух пересушивается, необходим источник питания. Это достаточно дорогой вариант, так как будет большой расход электричества.</a:t>
                      </a:r>
                    </a:p>
                  </a:txBody>
                  <a:tcPr marL="21038" marR="21038" marT="12272" marB="12272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29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854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06419-F300-4B96-94DA-DA8C1DEC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403" y="500062"/>
            <a:ext cx="6231194" cy="1325563"/>
          </a:xfrm>
        </p:spPr>
        <p:txBody>
          <a:bodyPr/>
          <a:lstStyle/>
          <a:p>
            <a:pPr algn="ctr"/>
            <a:r>
              <a:rPr lang="ru-RU" dirty="0">
                <a:latin typeface="+mn-lt"/>
              </a:rPr>
              <a:t>Водяное отопление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20F27C-67DD-4772-8F3F-504104629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Котел;</a:t>
            </a:r>
          </a:p>
          <a:p>
            <a:r>
              <a:rPr lang="ru-RU" dirty="0"/>
              <a:t>Циркуляционный насос;</a:t>
            </a:r>
          </a:p>
          <a:p>
            <a:r>
              <a:rPr lang="ru-RU" dirty="0"/>
              <a:t>Фильтр грубой очистки;</a:t>
            </a:r>
          </a:p>
          <a:p>
            <a:r>
              <a:rPr lang="ru-RU" dirty="0"/>
              <a:t>Балансировочный вентиль;</a:t>
            </a:r>
          </a:p>
          <a:p>
            <a:r>
              <a:rPr lang="ru-RU" dirty="0"/>
              <a:t>Трубы и радиаторы;</a:t>
            </a:r>
          </a:p>
          <a:p>
            <a:r>
              <a:rPr lang="ru-RU" dirty="0"/>
              <a:t>Расширительный бак;</a:t>
            </a:r>
          </a:p>
          <a:p>
            <a:r>
              <a:rPr lang="ru-RU" dirty="0"/>
              <a:t>Коллекторный узел (нужен, если в системе будет несколько контуров);</a:t>
            </a:r>
          </a:p>
          <a:p>
            <a:r>
              <a:rPr lang="ru-RU" dirty="0" err="1"/>
              <a:t>Теплоаккумулятор</a:t>
            </a:r>
            <a:r>
              <a:rPr lang="ru-RU" dirty="0"/>
              <a:t> (для котлов, работающих на твердом топливе).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C57EF2-FE0D-4E3A-BF47-C03DB0F25FB7}"/>
              </a:ext>
            </a:extLst>
          </p:cNvPr>
          <p:cNvSpPr/>
          <p:nvPr/>
        </p:nvSpPr>
        <p:spPr>
          <a:xfrm>
            <a:off x="5445021" y="496371"/>
            <a:ext cx="1301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300" dirty="0">
                <a:solidFill>
                  <a:schemeClr val="accent1"/>
                </a:solidFill>
              </a:rPr>
              <a:t>I</a:t>
            </a:r>
            <a:r>
              <a:rPr lang="ru-RU" spc="300" dirty="0">
                <a:solidFill>
                  <a:schemeClr val="accent1"/>
                </a:solidFill>
              </a:rPr>
              <a:t>ФЕРМА</a:t>
            </a:r>
            <a:endParaRPr lang="en-US" spc="300" dirty="0">
              <a:solidFill>
                <a:schemeClr val="accent1"/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D75435D-AFAA-40CB-983B-3DE77D7986E7}"/>
              </a:ext>
            </a:extLst>
          </p:cNvPr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1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2653390" y="1981718"/>
            <a:ext cx="688521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</a:t>
            </a:r>
            <a:r>
              <a:rPr lang="ru-RU" sz="1600" b="1" spc="300" dirty="0" err="1"/>
              <a:t>автополива</a:t>
            </a:r>
            <a:endParaRPr lang="ru-RU" sz="1600" b="1" spc="300" dirty="0"/>
          </a:p>
          <a:p>
            <a:pPr algn="ctr"/>
            <a:r>
              <a:rPr lang="ru-RU" sz="1400" dirty="0"/>
              <a:t>В этом разделе мы разбираем всё, что связанно с поливом. </a:t>
            </a:r>
          </a:p>
          <a:p>
            <a:pPr algn="ctr"/>
            <a:r>
              <a:rPr lang="ru-RU" sz="1400" dirty="0"/>
              <a:t>Выбираем насос, датчики влажности почвы, датчики заполнения баков с водой.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11" name="Объект 3">
            <a:extLst>
              <a:ext uri="{FF2B5EF4-FFF2-40B4-BE49-F238E27FC236}">
                <a16:creationId xmlns:a16="http://schemas.microsoft.com/office/drawing/2014/main" id="{359B5382-0C54-41C3-AB17-37E97EEF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01" y="2966603"/>
            <a:ext cx="6332590" cy="26003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660FBF-DE3A-4884-8CFA-61C6B6DB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38" y="3675858"/>
            <a:ext cx="6664577" cy="28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2653390" y="1981718"/>
            <a:ext cx="688521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</a:t>
            </a:r>
            <a:r>
              <a:rPr lang="ru-RU" sz="1600" b="1" spc="300" dirty="0" err="1"/>
              <a:t>автополива</a:t>
            </a:r>
            <a:endParaRPr lang="ru-RU" sz="1600" b="1" spc="300" dirty="0"/>
          </a:p>
          <a:p>
            <a:pPr algn="ctr"/>
            <a:r>
              <a:rPr lang="ru-RU" sz="1400" dirty="0"/>
              <a:t>В этом разделе мы разбираем всё, что связанно с поливом. </a:t>
            </a:r>
          </a:p>
          <a:p>
            <a:pPr algn="ctr"/>
            <a:r>
              <a:rPr lang="ru-RU" sz="1400" dirty="0"/>
              <a:t>Выбираем насос, датчики влажности почвы, датчики заполнения баков с водой.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AFE0A7-14FA-4872-A24A-22626D44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93" y="3238955"/>
            <a:ext cx="7005696" cy="3049943"/>
          </a:xfrm>
          <a:prstGeom prst="rect">
            <a:avLst/>
          </a:prstGeom>
        </p:spPr>
      </p:pic>
      <p:pic>
        <p:nvPicPr>
          <p:cNvPr id="12" name="Объект 3">
            <a:extLst>
              <a:ext uri="{FF2B5EF4-FFF2-40B4-BE49-F238E27FC236}">
                <a16:creationId xmlns:a16="http://schemas.microsoft.com/office/drawing/2014/main" id="{4A8AAAE9-C73D-44CB-9371-010D8FD62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110" y="4046860"/>
            <a:ext cx="5876278" cy="236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955008" y="1981718"/>
            <a:ext cx="1028198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хранения и смешивания</a:t>
            </a:r>
          </a:p>
          <a:p>
            <a:pPr algn="ctr"/>
            <a:r>
              <a:rPr lang="ru-RU" sz="1400" dirty="0"/>
              <a:t>Опциональный раздел. </a:t>
            </a:r>
          </a:p>
          <a:p>
            <a:pPr algn="ctr"/>
            <a:r>
              <a:rPr lang="ru-RU" sz="1400" dirty="0"/>
              <a:t>Тут можем описать процесс хранения воды и </a:t>
            </a:r>
            <a:r>
              <a:rPr lang="ru-RU" sz="1400" dirty="0" err="1"/>
              <a:t>еë</a:t>
            </a:r>
            <a:r>
              <a:rPr lang="ru-RU" sz="1400" dirty="0"/>
              <a:t> автоматического смешивания с удобрениями, а так же поколение воды. </a:t>
            </a:r>
          </a:p>
          <a:p>
            <a:pPr algn="ctr"/>
            <a:endParaRPr lang="en-US" sz="1400" spc="300" dirty="0">
              <a:solidFill>
                <a:schemeClr val="accent1"/>
              </a:solidFill>
            </a:endParaRPr>
          </a:p>
        </p:txBody>
      </p:sp>
      <p:pic>
        <p:nvPicPr>
          <p:cNvPr id="9" name="Объект 3">
            <a:extLst>
              <a:ext uri="{FF2B5EF4-FFF2-40B4-BE49-F238E27FC236}">
                <a16:creationId xmlns:a16="http://schemas.microsoft.com/office/drawing/2014/main" id="{A0C8FD05-4525-4890-8003-9A472D1D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214" y="3169292"/>
            <a:ext cx="3212064" cy="30376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4BD46E-7887-47E6-85AD-AA8B5408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580" y="3169294"/>
            <a:ext cx="1568301" cy="303760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606B71-5F72-4B4E-8CCF-DA97B872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19" y="3251682"/>
            <a:ext cx="1615194" cy="302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2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4797405" y="1981718"/>
            <a:ext cx="2597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освещения</a:t>
            </a:r>
          </a:p>
          <a:p>
            <a:pPr algn="ctr"/>
            <a:r>
              <a:rPr lang="ru-RU" sz="1400" dirty="0"/>
              <a:t>Выбираем лампы</a:t>
            </a:r>
          </a:p>
        </p:txBody>
      </p:sp>
      <p:pic>
        <p:nvPicPr>
          <p:cNvPr id="10" name="Объект 3">
            <a:extLst>
              <a:ext uri="{FF2B5EF4-FFF2-40B4-BE49-F238E27FC236}">
                <a16:creationId xmlns:a16="http://schemas.microsoft.com/office/drawing/2014/main" id="{1C44C460-867C-45AE-B547-182D52A8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36" y="4830970"/>
            <a:ext cx="7178902" cy="172313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1CD9225-BD4C-480E-B839-D19768AE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69" y="2535716"/>
            <a:ext cx="7862751" cy="20345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E48A141-8D8E-43AC-9AF8-8C4B46C78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04" y="2990132"/>
            <a:ext cx="6267545" cy="15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5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3061" y="1058388"/>
            <a:ext cx="392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Компоненты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17445-974A-410C-983B-A203857B692D}"/>
              </a:ext>
            </a:extLst>
          </p:cNvPr>
          <p:cNvSpPr txBox="1"/>
          <p:nvPr/>
        </p:nvSpPr>
        <p:spPr>
          <a:xfrm>
            <a:off x="4797405" y="1981718"/>
            <a:ext cx="2597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spc="300" dirty="0"/>
              <a:t>Раздел освещения</a:t>
            </a:r>
          </a:p>
          <a:p>
            <a:pPr algn="ctr"/>
            <a:r>
              <a:rPr lang="ru-RU" sz="1400" dirty="0"/>
              <a:t>Выбираем лампы</a:t>
            </a:r>
          </a:p>
        </p:txBody>
      </p:sp>
      <p:pic>
        <p:nvPicPr>
          <p:cNvPr id="10" name="Объект 3">
            <a:extLst>
              <a:ext uri="{FF2B5EF4-FFF2-40B4-BE49-F238E27FC236}">
                <a16:creationId xmlns:a16="http://schemas.microsoft.com/office/drawing/2014/main" id="{1C44C460-867C-45AE-B547-182D52A8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36" y="4830970"/>
            <a:ext cx="7178902" cy="172313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1CD9225-BD4C-480E-B839-D19768AE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69" y="2535716"/>
            <a:ext cx="7862751" cy="20345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E48A141-8D8E-43AC-9AF8-8C4B46C78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04" y="2990132"/>
            <a:ext cx="6267545" cy="15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0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188DBF-E264-49FF-B3C8-D6FD6E92B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0"/>
            <a:ext cx="8727439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1822CB-0E5C-4426-BD80-3E5941124D51}"/>
              </a:ext>
            </a:extLst>
          </p:cNvPr>
          <p:cNvSpPr/>
          <p:nvPr/>
        </p:nvSpPr>
        <p:spPr>
          <a:xfrm>
            <a:off x="460066" y="630592"/>
            <a:ext cx="1301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300" dirty="0">
                <a:solidFill>
                  <a:schemeClr val="accent1"/>
                </a:solidFill>
              </a:rPr>
              <a:t>I</a:t>
            </a:r>
            <a:r>
              <a:rPr lang="ru-RU" spc="300" dirty="0">
                <a:solidFill>
                  <a:schemeClr val="accent1"/>
                </a:solidFill>
              </a:rPr>
              <a:t>ФЕРМА</a:t>
            </a:r>
            <a:endParaRPr lang="en-US" spc="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5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E44A9DE1-DDC6-4FEB-832C-3475D77A1EB4}"/>
              </a:ext>
            </a:extLst>
          </p:cNvPr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6BE3A-3454-4F59-8ECA-081BEE91304B}"/>
              </a:ext>
            </a:extLst>
          </p:cNvPr>
          <p:cNvSpPr txBox="1"/>
          <p:nvPr/>
        </p:nvSpPr>
        <p:spPr>
          <a:xfrm>
            <a:off x="5542802" y="65110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>
                <a:solidFill>
                  <a:schemeClr val="accent1"/>
                </a:solidFill>
              </a:rPr>
              <a:t>I</a:t>
            </a:r>
            <a:r>
              <a:rPr lang="ru-RU" sz="1400" spc="300" dirty="0">
                <a:solidFill>
                  <a:schemeClr val="accent1"/>
                </a:solidFill>
              </a:rPr>
              <a:t>ФЕРМА</a:t>
            </a:r>
            <a:endParaRPr lang="en-US" sz="1400" spc="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65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A2655DD-1AA8-4E58-9F77-4AC69B1CC93C}"/>
              </a:ext>
            </a:extLst>
          </p:cNvPr>
          <p:cNvSpPr/>
          <p:nvPr/>
        </p:nvSpPr>
        <p:spPr>
          <a:xfrm>
            <a:off x="5445021" y="551934"/>
            <a:ext cx="1301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300" dirty="0">
                <a:solidFill>
                  <a:schemeClr val="accent1"/>
                </a:solidFill>
              </a:rPr>
              <a:t>I</a:t>
            </a:r>
            <a:r>
              <a:rPr lang="ru-RU" spc="300" dirty="0">
                <a:solidFill>
                  <a:schemeClr val="accent1"/>
                </a:solidFill>
              </a:rPr>
              <a:t>ФЕРМА</a:t>
            </a:r>
            <a:endParaRPr lang="en-US" spc="300" dirty="0">
              <a:solidFill>
                <a:schemeClr val="accent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557B0D-2CCB-453C-8723-352EC6CFAB96}"/>
              </a:ext>
            </a:extLst>
          </p:cNvPr>
          <p:cNvSpPr/>
          <p:nvPr/>
        </p:nvSpPr>
        <p:spPr>
          <a:xfrm>
            <a:off x="4144910" y="1290320"/>
            <a:ext cx="3902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spc="300" dirty="0"/>
              <a:t>СХЕМА</a:t>
            </a:r>
            <a:endParaRPr lang="en-US" sz="2800" spc="300" dirty="0"/>
          </a:p>
        </p:txBody>
      </p:sp>
      <p:pic>
        <p:nvPicPr>
          <p:cNvPr id="1026" name="Picture 2" descr="https://sun4-16.userapi.com/impg/yL__nAkXc9HJcWue1zLa14l_DTyN9oND70vZfg/S1YOF1BcWzQ.jpg?size=1280x774&amp;quality=96&amp;sign=b3b566504e80b0fa90e4e56aafdcbbc2&amp;type=album">
            <a:extLst>
              <a:ext uri="{FF2B5EF4-FFF2-40B4-BE49-F238E27FC236}">
                <a16:creationId xmlns:a16="http://schemas.microsoft.com/office/drawing/2014/main" id="{01CCB1B1-63B4-498F-970F-9361D296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49" y="2182594"/>
            <a:ext cx="7440356" cy="449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71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un4-16.userapi.com/impg/yL__nAkXc9HJcWue1zLa14l_DTyN9oND70vZfg/S1YOF1BcWzQ.jpg?size=1280x774&amp;quality=96&amp;sign=b3b566504e80b0fa90e4e56aafdcbbc2&amp;type=album">
            <a:extLst>
              <a:ext uri="{FF2B5EF4-FFF2-40B4-BE49-F238E27FC236}">
                <a16:creationId xmlns:a16="http://schemas.microsoft.com/office/drawing/2014/main" id="{C13B6067-64FA-4F19-B0C0-BC3C34DD7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0"/>
            <a:ext cx="11341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14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E54495-822B-4B75-8C26-F0CE2D926481}"/>
              </a:ext>
            </a:extLst>
          </p:cNvPr>
          <p:cNvSpPr/>
          <p:nvPr/>
        </p:nvSpPr>
        <p:spPr>
          <a:xfrm>
            <a:off x="5445019" y="501134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300" dirty="0">
                <a:solidFill>
                  <a:schemeClr val="accent1"/>
                </a:solidFill>
              </a:rPr>
              <a:t>I</a:t>
            </a:r>
            <a:r>
              <a:rPr lang="ru-RU" spc="300" dirty="0">
                <a:solidFill>
                  <a:schemeClr val="accent1"/>
                </a:solidFill>
              </a:rPr>
              <a:t>ФЕРМА</a:t>
            </a:r>
            <a:endParaRPr lang="en-US" spc="300" dirty="0">
              <a:solidFill>
                <a:schemeClr val="accent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97FB4E-7E8C-40EB-A52A-773C9FE2F1EA}"/>
              </a:ext>
            </a:extLst>
          </p:cNvPr>
          <p:cNvSpPr/>
          <p:nvPr/>
        </p:nvSpPr>
        <p:spPr>
          <a:xfrm>
            <a:off x="5568449" y="1181854"/>
            <a:ext cx="1055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spc="300" dirty="0" err="1"/>
              <a:t>кОД</a:t>
            </a:r>
            <a:endParaRPr lang="en-US" sz="2800" spc="3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ADAB44E-095F-4472-ACB0-F3EBAF367093}"/>
              </a:ext>
            </a:extLst>
          </p:cNvPr>
          <p:cNvSpPr/>
          <p:nvPr/>
        </p:nvSpPr>
        <p:spPr>
          <a:xfrm>
            <a:off x="5952370" y="3244334"/>
            <a:ext cx="2872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300" dirty="0">
                <a:solidFill>
                  <a:schemeClr val="accent1"/>
                </a:solidFill>
              </a:rPr>
              <a:t>I</a:t>
            </a:r>
            <a:endParaRPr lang="ru-RU" spc="300" dirty="0">
              <a:solidFill>
                <a:schemeClr val="accent1"/>
              </a:solidFill>
            </a:endParaRPr>
          </a:p>
          <a:p>
            <a:pPr algn="ctr"/>
            <a:endParaRPr lang="ru-RU" spc="300" dirty="0">
              <a:solidFill>
                <a:schemeClr val="accent1"/>
              </a:solidFill>
            </a:endParaRPr>
          </a:p>
          <a:p>
            <a:pPr algn="ctr"/>
            <a:endParaRPr lang="en-US" spc="300" dirty="0">
              <a:solidFill>
                <a:schemeClr val="accent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FB1326-37D7-4487-B289-F4AB442BA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43"/>
          <a:stretch/>
        </p:blipFill>
        <p:spPr>
          <a:xfrm>
            <a:off x="0" y="2002235"/>
            <a:ext cx="7128769" cy="48557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CC5981-24E3-492D-B3EC-65160068B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019" y="2086571"/>
            <a:ext cx="6733333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80747" y="3742490"/>
            <a:ext cx="1786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Их много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49731" y="4958785"/>
            <a:ext cx="1917273" cy="1161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подачи удобрений до управления с мобильного приложения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4996" y="3742490"/>
            <a:ext cx="2908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Они сложнее</a:t>
            </a: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реализованных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24996" y="4958785"/>
            <a:ext cx="4121118" cy="6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релизе датчики совершеннее представленных</a:t>
            </a: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система сложнее в представлении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900000">
            <a:off x="5734297" y="3919395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6DEF3-D4D5-4599-97A3-A962C277E840}"/>
              </a:ext>
            </a:extLst>
          </p:cNvPr>
          <p:cNvSpPr txBox="1"/>
          <p:nvPr/>
        </p:nvSpPr>
        <p:spPr>
          <a:xfrm>
            <a:off x="5391704" y="1373693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Перспективы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99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769357" y="2753802"/>
            <a:ext cx="2653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kern="0" spc="600" dirty="0">
                <a:solidFill>
                  <a:schemeClr val="bg1"/>
                </a:solidFill>
                <a:latin typeface="+mj-lt"/>
              </a:rPr>
              <a:t>Конец.</a:t>
            </a:r>
            <a:endParaRPr lang="en-US" sz="5400" kern="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010291" y="3845687"/>
            <a:ext cx="3457599" cy="6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Ах, это мечты, но ничего не поделать, жизнь сурова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42289" y="1991851"/>
            <a:ext cx="3947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Хочется так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16400" y="1634319"/>
            <a:ext cx="944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/>
                </a:solidFill>
              </a:rPr>
              <a:t>В идеале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nanojam.ru/pictures/product/middle/5589_middle.png">
            <a:extLst>
              <a:ext uri="{FF2B5EF4-FFF2-40B4-BE49-F238E27FC236}">
                <a16:creationId xmlns:a16="http://schemas.microsoft.com/office/drawing/2014/main" id="{F444C68F-56BD-4AA7-9A5C-FCA48EA5A1B4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69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6493C9-D1FC-4F4D-89E2-8F2D0882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7" y="575459"/>
            <a:ext cx="7767486" cy="6041378"/>
          </a:xfrm>
          <a:prstGeom prst="rect">
            <a:avLst/>
          </a:prstGeom>
        </p:spPr>
      </p:pic>
      <p:sp>
        <p:nvSpPr>
          <p:cNvPr id="3" name="Rectangle 24">
            <a:extLst>
              <a:ext uri="{FF2B5EF4-FFF2-40B4-BE49-F238E27FC236}">
                <a16:creationId xmlns:a16="http://schemas.microsoft.com/office/drawing/2014/main" id="{91AD0FE2-E1CA-4151-ACB4-3682A5562DB1}"/>
              </a:ext>
            </a:extLst>
          </p:cNvPr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718E3F-3A15-4369-9119-E70BBA0FE077}"/>
              </a:ext>
            </a:extLst>
          </p:cNvPr>
          <p:cNvSpPr/>
          <p:nvPr/>
        </p:nvSpPr>
        <p:spPr>
          <a:xfrm>
            <a:off x="5604387" y="4925961"/>
            <a:ext cx="4463845" cy="8160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00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8B21189-E674-4785-A81A-4D4E856F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57" y="1314714"/>
            <a:ext cx="5514286" cy="4228571"/>
          </a:xfrm>
          <a:prstGeom prst="rect">
            <a:avLst/>
          </a:prstGeom>
        </p:spPr>
      </p:pic>
      <p:sp>
        <p:nvSpPr>
          <p:cNvPr id="3" name="Rectangle 24">
            <a:extLst>
              <a:ext uri="{FF2B5EF4-FFF2-40B4-BE49-F238E27FC236}">
                <a16:creationId xmlns:a16="http://schemas.microsoft.com/office/drawing/2014/main" id="{0D4D506E-635C-4C1E-92FF-97FC7319A3D0}"/>
              </a:ext>
            </a:extLst>
          </p:cNvPr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7145" y="3742490"/>
            <a:ext cx="2529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Принимать </a:t>
            </a:r>
          </a:p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с датчиков </a:t>
            </a:r>
          </a:p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информацию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49732" y="5321102"/>
            <a:ext cx="1917273" cy="33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тут текст поменьше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4996" y="3742490"/>
            <a:ext cx="37203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Включать </a:t>
            </a: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отдельные системы </a:t>
            </a: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 зависимости от </a:t>
            </a: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данных с датчиков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24996" y="5804593"/>
            <a:ext cx="4121118" cy="6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 поменьше, но уже с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изюминко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й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900000">
            <a:off x="5734297" y="3919395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6DEF3-D4D5-4599-97A3-A962C277E840}"/>
              </a:ext>
            </a:extLst>
          </p:cNvPr>
          <p:cNvSpPr txBox="1"/>
          <p:nvPr/>
        </p:nvSpPr>
        <p:spPr>
          <a:xfrm>
            <a:off x="4939978" y="1413022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Суть работы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CBD6244E-5468-493C-B79A-26AC3C5AAF2A}"/>
              </a:ext>
            </a:extLst>
          </p:cNvPr>
          <p:cNvSpPr/>
          <p:nvPr/>
        </p:nvSpPr>
        <p:spPr>
          <a:xfrm>
            <a:off x="10817745" y="6212016"/>
            <a:ext cx="978015" cy="250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Изюминка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8575" y="3742490"/>
            <a:ext cx="40984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За такие деньги</a:t>
            </a:r>
          </a:p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можно сделать </a:t>
            </a:r>
          </a:p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полноценную теплицу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49732" y="5321102"/>
            <a:ext cx="1917273" cy="60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не маленький ящик с парой цветочков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4996" y="3742490"/>
            <a:ext cx="471193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Для больших размеров</a:t>
            </a: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необходимо</a:t>
            </a: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продумать более </a:t>
            </a: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масштабные виды систем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24996" y="5804593"/>
            <a:ext cx="4121118" cy="33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Чем больше размер, тем больше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ответсвенности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900000">
            <a:off x="5734297" y="3919395"/>
            <a:ext cx="723409" cy="72340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6DEF3-D4D5-4599-97A3-A962C277E840}"/>
              </a:ext>
            </a:extLst>
          </p:cNvPr>
          <p:cNvSpPr txBox="1"/>
          <p:nvPr/>
        </p:nvSpPr>
        <p:spPr>
          <a:xfrm>
            <a:off x="5767224" y="1344196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Но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521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010291" y="3845687"/>
            <a:ext cx="3457599" cy="33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то даже это мечты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22529" y="2060039"/>
            <a:ext cx="5133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Получается так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80331" y="1634319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1"/>
                </a:solidFill>
              </a:rPr>
              <a:t>А в жизни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habrastorage.org/r/w1560/getpro/habr/upload_files/49d/5e6/587/49d5e658703d2bd3a3df847a42c52f61.jpg">
            <a:extLst>
              <a:ext uri="{FF2B5EF4-FFF2-40B4-BE49-F238E27FC236}">
                <a16:creationId xmlns:a16="http://schemas.microsoft.com/office/drawing/2014/main" id="{D4B408DC-B01A-40E8-87AF-1CBB4A80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1" y="1942096"/>
            <a:ext cx="5254803" cy="29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8">
            <a:extLst>
              <a:ext uri="{FF2B5EF4-FFF2-40B4-BE49-F238E27FC236}">
                <a16:creationId xmlns:a16="http://schemas.microsoft.com/office/drawing/2014/main" id="{4AEB4753-9A2C-47C4-8B9A-178614DC2CB8}"/>
              </a:ext>
            </a:extLst>
          </p:cNvPr>
          <p:cNvSpPr/>
          <p:nvPr/>
        </p:nvSpPr>
        <p:spPr>
          <a:xfrm>
            <a:off x="1186931" y="4896554"/>
            <a:ext cx="4246501" cy="33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Фото из статьи в интернете, которой мы вдохновлялись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00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1095</Words>
  <Application>Microsoft Office PowerPoint</Application>
  <PresentationFormat>Широкоэкранный</PresentationFormat>
  <Paragraphs>190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Lato</vt:lpstr>
      <vt:lpstr>Montserrat Semi Bold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Отопление</vt:lpstr>
      <vt:lpstr>Водяное отопление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Janush Pil</cp:lastModifiedBy>
  <cp:revision>64</cp:revision>
  <dcterms:created xsi:type="dcterms:W3CDTF">2018-05-05T03:43:01Z</dcterms:created>
  <dcterms:modified xsi:type="dcterms:W3CDTF">2022-07-04T10:31:49Z</dcterms:modified>
</cp:coreProperties>
</file>